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300" r:id="rId9"/>
    <p:sldId id="316" r:id="rId10"/>
    <p:sldId id="317" r:id="rId11"/>
    <p:sldId id="318" r:id="rId12"/>
    <p:sldId id="276" r:id="rId13"/>
    <p:sldId id="277" r:id="rId14"/>
    <p:sldId id="311" r:id="rId15"/>
    <p:sldId id="314" r:id="rId16"/>
    <p:sldId id="328" r:id="rId17"/>
    <p:sldId id="261" r:id="rId18"/>
    <p:sldId id="270" r:id="rId19"/>
    <p:sldId id="275" r:id="rId20"/>
    <p:sldId id="320" r:id="rId21"/>
    <p:sldId id="301" r:id="rId22"/>
    <p:sldId id="321" r:id="rId23"/>
    <p:sldId id="322" r:id="rId24"/>
    <p:sldId id="303" r:id="rId25"/>
    <p:sldId id="271" r:id="rId26"/>
    <p:sldId id="315" r:id="rId27"/>
    <p:sldId id="298" r:id="rId28"/>
    <p:sldId id="283" r:id="rId29"/>
    <p:sldId id="284" r:id="rId30"/>
    <p:sldId id="285" r:id="rId31"/>
    <p:sldId id="294" r:id="rId32"/>
    <p:sldId id="295" r:id="rId33"/>
    <p:sldId id="296" r:id="rId34"/>
    <p:sldId id="289" r:id="rId35"/>
    <p:sldId id="290" r:id="rId36"/>
    <p:sldId id="291" r:id="rId37"/>
    <p:sldId id="292" r:id="rId38"/>
    <p:sldId id="299" r:id="rId39"/>
    <p:sldId id="272" r:id="rId40"/>
    <p:sldId id="304" r:id="rId41"/>
    <p:sldId id="310" r:id="rId42"/>
    <p:sldId id="307" r:id="rId43"/>
    <p:sldId id="305" r:id="rId44"/>
    <p:sldId id="308" r:id="rId45"/>
    <p:sldId id="306" r:id="rId46"/>
    <p:sldId id="279" r:id="rId47"/>
    <p:sldId id="269" r:id="rId48"/>
    <p:sldId id="281" r:id="rId49"/>
    <p:sldId id="312" r:id="rId50"/>
    <p:sldId id="26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23" r:id="rId62"/>
    <p:sldId id="324" r:id="rId63"/>
    <p:sldId id="325" r:id="rId64"/>
    <p:sldId id="326" r:id="rId65"/>
    <p:sldId id="32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00"/>
          </p14:sldIdLst>
        </p14:section>
        <p14:section name="Budget" id="{509844D8-6DEF-47F2-B408-665832A1E0E3}">
          <p14:sldIdLst>
            <p14:sldId id="316"/>
            <p14:sldId id="317"/>
            <p14:sldId id="318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314"/>
            <p14:sldId id="328"/>
            <p14:sldId id="261"/>
            <p14:sldId id="270"/>
            <p14:sldId id="275"/>
            <p14:sldId id="320"/>
            <p14:sldId id="301"/>
            <p14:sldId id="321"/>
            <p14:sldId id="322"/>
            <p14:sldId id="303"/>
            <p14:sldId id="271"/>
            <p14:sldId id="315"/>
            <p14:sldId id="298"/>
            <p14:sldId id="283"/>
            <p14:sldId id="284"/>
            <p14:sldId id="285"/>
            <p14:sldId id="294"/>
            <p14:sldId id="295"/>
            <p14:sldId id="296"/>
            <p14:sldId id="289"/>
            <p14:sldId id="290"/>
            <p14:sldId id="291"/>
            <p14:sldId id="292"/>
            <p14:sldId id="299"/>
            <p14:sldId id="272"/>
            <p14:sldId id="304"/>
            <p14:sldId id="310"/>
            <p14:sldId id="307"/>
            <p14:sldId id="305"/>
            <p14:sldId id="308"/>
            <p14:sldId id="306"/>
            <p14:sldId id="279"/>
          </p14:sldIdLst>
        </p14:section>
        <p14:section name="FMEA" id="{4FDCAB87-F2A8-4383-88F4-8E70D281F673}">
          <p14:sldIdLst>
            <p14:sldId id="269"/>
          </p14:sldIdLst>
        </p14:section>
        <p14:section name="Conclusion" id="{8D0EB9DF-449E-464E-B0A6-3B16FE21ECDF}">
          <p14:sldIdLst>
            <p14:sldId id="281"/>
            <p14:sldId id="312"/>
          </p14:sldIdLst>
        </p14:section>
        <p14:section name="Individual" id="{C08723E0-6AD8-4255-BFA3-8DF72EBE7D79}">
          <p14:sldIdLst>
            <p14:sldId id="26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88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24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CubeSat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036"/>
              </p:ext>
            </p:extLst>
          </p:nvPr>
        </p:nvGraphicFramePr>
        <p:xfrm>
          <a:off x="592183" y="1630491"/>
          <a:ext cx="9637444" cy="4790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Aerospace</a:t>
                      </a:r>
                      <a:r>
                        <a:rPr lang="en-US" baseline="0" dirty="0" smtClean="0"/>
                        <a:t> Corp.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Cost: $80,725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Denotes the cost of 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Protocalls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Gyroscopes</a:t>
            </a:r>
          </a:p>
          <a:p>
            <a:pPr lvl="1"/>
            <a:r>
              <a:rPr lang="en-US" dirty="0" smtClean="0"/>
              <a:t>Magnetometers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32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Motivation</a:t>
            </a:r>
            <a:endParaRPr lang="en-US" sz="3200" dirty="0"/>
          </a:p>
          <a:p>
            <a:pPr marL="1257300" lvl="2" indent="-457200">
              <a:buAutoNum type="arabicPeriod"/>
            </a:pPr>
            <a:r>
              <a:rPr lang="en-US" sz="32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Conclusion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ADNCS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5752" r="21680" b="6503"/>
          <a:stretch/>
        </p:blipFill>
        <p:spPr>
          <a:xfrm>
            <a:off x="562456" y="3064693"/>
            <a:ext cx="4850674" cy="3083558"/>
          </a:xfrm>
        </p:spPr>
      </p:pic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Altitude: 410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Inclination: 60 Degrees </a:t>
            </a:r>
            <a:endParaRPr lang="en-US" dirty="0"/>
          </a:p>
        </p:txBody>
      </p:sp>
      <p:pic>
        <p:nvPicPr>
          <p:cNvPr id="9" name="Movi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5480" y="3064694"/>
            <a:ext cx="6271642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control </a:t>
            </a:r>
            <a:r>
              <a:rPr lang="en-US" dirty="0" err="1" smtClean="0"/>
              <a:t>mathematatatatatics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why passive?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power savings,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FMEA analytics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MircoStrip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Satellites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4 satellites</a:t>
            </a:r>
          </a:p>
          <a:p>
            <a:r>
              <a:rPr lang="en-US" dirty="0" smtClean="0"/>
              <a:t>Verification done with 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364480" y="1733004"/>
            <a:ext cx="5381898" cy="4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r>
              <a:rPr lang="en-US" dirty="0" smtClean="0"/>
              <a:t>High level description, inputs,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1023327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r>
              <a:rPr lang="en-US" dirty="0" smtClean="0"/>
              <a:t>Expected effects reducing this value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r>
              <a:rPr lang="en-US" dirty="0" smtClean="0"/>
              <a:t>Expected science data transfer per day: 15 MB</a:t>
            </a:r>
          </a:p>
          <a:p>
            <a:r>
              <a:rPr lang="en-US" dirty="0" smtClean="0"/>
              <a:t>Guaranteed total data transfer per day: 10 MB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FreeWave</a:t>
            </a:r>
            <a:r>
              <a:rPr lang="en-US" dirty="0" smtClean="0"/>
              <a:t> Radio @ </a:t>
            </a:r>
            <a:r>
              <a:rPr lang="en-US" dirty="0"/>
              <a:t>915MHz</a:t>
            </a:r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</a:t>
            </a:r>
            <a:r>
              <a:rPr lang="en-US" dirty="0" err="1" smtClean="0"/>
              <a:t>CubeSat</a:t>
            </a:r>
            <a:endParaRPr lang="en-US" dirty="0" smtClean="0"/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replies to hail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GPS location, heading, and velocity information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7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 smtClean="0"/>
              <a:t>time steps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checks checksum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relays success/failure to ground station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appends log 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marks file for deletion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39837"/>
            <a:ext cx="8585553" cy="5262179"/>
          </a:xfr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/ needed design</a:t>
            </a:r>
          </a:p>
          <a:p>
            <a:pPr lvl="1"/>
            <a:r>
              <a:rPr lang="en-US" dirty="0" err="1" smtClean="0"/>
              <a:t>deployables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2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68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5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5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err="1" smtClean="0"/>
              <a:t>Cubesat</a:t>
            </a:r>
            <a:r>
              <a:rPr lang="en-US" dirty="0" smtClean="0"/>
              <a:t> Hardware Design</a:t>
            </a:r>
          </a:p>
          <a:p>
            <a:pPr lvl="1"/>
            <a:r>
              <a:rPr lang="en-US" dirty="0" smtClean="0"/>
              <a:t>Planned Orbit</a:t>
            </a:r>
          </a:p>
          <a:p>
            <a:pPr lvl="1"/>
            <a:r>
              <a:rPr lang="en-US" dirty="0" err="1" smtClean="0"/>
              <a:t>Verfieid</a:t>
            </a:r>
            <a:endParaRPr lang="en-US" dirty="0" smtClean="0"/>
          </a:p>
          <a:p>
            <a:r>
              <a:rPr lang="en-US" dirty="0" smtClean="0"/>
              <a:t>TO BE COMPLETED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next steps to be done in spring.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8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bitch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1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pPr lvl="1"/>
            <a:r>
              <a:rPr lang="en-US" dirty="0" smtClean="0"/>
              <a:t>Crookston study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Communication Algorithm</a:t>
            </a:r>
          </a:p>
          <a:p>
            <a:pPr lvl="1"/>
            <a:r>
              <a:rPr lang="en-US" dirty="0" smtClean="0"/>
              <a:t>Studies of existing algorithms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1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9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Isotropic Radiated Power (EIRP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 err="1" smtClean="0"/>
              <a:t>CubeSat</a:t>
            </a:r>
            <a:r>
              <a:rPr lang="en-US" dirty="0" smtClean="0"/>
              <a:t>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Patch antenna is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199212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Space Losses</a:t>
            </a:r>
          </a:p>
          <a:p>
            <a:pPr lvl="1"/>
            <a:r>
              <a:rPr lang="en-US" dirty="0" smtClean="0"/>
              <a:t>Dominant component of losses</a:t>
            </a:r>
          </a:p>
          <a:p>
            <a:pPr lvl="1"/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42" y="1382350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2858" y="2540270"/>
            <a:ext cx="1810008" cy="92333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FSL = 158 dB for </a:t>
            </a:r>
            <a:r>
              <a:rPr lang="en-US" dirty="0"/>
              <a:t>l</a:t>
            </a:r>
            <a:r>
              <a:rPr lang="en-US" dirty="0" smtClean="0"/>
              <a:t>ink </a:t>
            </a:r>
            <a:r>
              <a:rPr lang="en-US" dirty="0"/>
              <a:t>b</a:t>
            </a:r>
            <a:r>
              <a:rPr lang="en-US" dirty="0" smtClean="0"/>
              <a:t>udget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6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Atmospheric Losses</a:t>
            </a:r>
          </a:p>
          <a:p>
            <a:pPr lvl="1"/>
            <a:r>
              <a:rPr lang="en-US" dirty="0" smtClean="0"/>
              <a:t>Clear sky estimation</a:t>
            </a:r>
          </a:p>
          <a:p>
            <a:pPr lvl="1"/>
            <a:r>
              <a:rPr lang="en-US" dirty="0" smtClean="0"/>
              <a:t>1 GHz approximation</a:t>
            </a:r>
          </a:p>
          <a:p>
            <a:endParaRPr lang="en-US" dirty="0"/>
          </a:p>
          <a:p>
            <a:r>
              <a:rPr lang="en-US" dirty="0" smtClean="0"/>
              <a:t>TO BE COMPLETED.  </a:t>
            </a:r>
            <a:r>
              <a:rPr lang="en-US" dirty="0"/>
              <a:t>SEE PAGE 19 OF Rec. ITU-R P.676-</a:t>
            </a:r>
            <a:r>
              <a:rPr lang="en-US" dirty="0" smtClean="0"/>
              <a:t>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6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Losses</a:t>
            </a:r>
          </a:p>
          <a:p>
            <a:endParaRPr lang="en-US" dirty="0"/>
          </a:p>
          <a:p>
            <a:r>
              <a:rPr lang="en-US" dirty="0" smtClean="0"/>
              <a:t>TO BE COMPLETED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1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analysis</a:t>
            </a:r>
          </a:p>
          <a:p>
            <a:pPr lvl="1"/>
            <a:r>
              <a:rPr lang="en-US" dirty="0" smtClean="0"/>
              <a:t>Signal to noise</a:t>
            </a:r>
          </a:p>
          <a:p>
            <a:pPr lvl="1"/>
            <a:r>
              <a:rPr lang="en-US" dirty="0" smtClean="0"/>
              <a:t>Probability of bit error</a:t>
            </a:r>
          </a:p>
          <a:p>
            <a:endParaRPr lang="en-US" dirty="0"/>
          </a:p>
          <a:p>
            <a:r>
              <a:rPr lang="en-US" dirty="0" smtClean="0"/>
              <a:t>TO BE COMPLETED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determine and relay a relative attitude solution with an accuracy of 10 </a:t>
            </a:r>
            <a:r>
              <a:rPr lang="en-US" dirty="0" err="1"/>
              <a:t>mRad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</a:t>
            </a:r>
            <a:r>
              <a:rPr lang="en-US" dirty="0" err="1" smtClean="0"/>
              <a:t>AsterLabs</a:t>
            </a:r>
            <a:r>
              <a:rPr lang="en-US" dirty="0" smtClean="0"/>
              <a:t> info</a:t>
            </a:r>
          </a:p>
          <a:p>
            <a:endParaRPr lang="en-US" dirty="0"/>
          </a:p>
          <a:p>
            <a:r>
              <a:rPr lang="en-US" smtClean="0"/>
              <a:t>TO BE COMPLETED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0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18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427227" y="1811384"/>
            <a:ext cx="4918555" cy="43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5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Materials 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9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(3~5W/</a:t>
            </a:r>
            <a:r>
              <a:rPr lang="en-US" sz="1800" dirty="0" err="1" smtClean="0"/>
              <a:t>hr</a:t>
            </a:r>
            <a:r>
              <a:rPr lang="en-US" sz="1800" dirty="0" smtClean="0"/>
              <a:t>) </a:t>
            </a:r>
            <a:r>
              <a:rPr lang="en-US" sz="1800" dirty="0"/>
              <a:t>and communication requirements</a:t>
            </a:r>
          </a:p>
          <a:p>
            <a:pPr lvl="2"/>
            <a:r>
              <a:rPr lang="en-US" sz="1800" dirty="0"/>
              <a:t>Provides environmental data (time, attitude, position) to payload with priority</a:t>
            </a:r>
          </a:p>
          <a:p>
            <a:pPr lvl="2"/>
            <a:r>
              <a:rPr lang="en-US" sz="1800" dirty="0"/>
              <a:t>Receives data from payload to transmit to ground network</a:t>
            </a:r>
          </a:p>
          <a:p>
            <a:endParaRPr lang="en-US" sz="2400" dirty="0"/>
          </a:p>
          <a:p>
            <a:pPr lvl="1"/>
            <a:r>
              <a:rPr lang="en-US" sz="2000" dirty="0"/>
              <a:t>Shall meet NASA CubeSat Launch Initiative requirements</a:t>
            </a:r>
          </a:p>
          <a:p>
            <a:pPr lvl="2"/>
            <a:r>
              <a:rPr lang="en-US" sz="1800" dirty="0"/>
              <a:t>Structural, electrical, and other requirements are listed at </a:t>
            </a:r>
          </a:p>
          <a:p>
            <a:pPr lvl="3"/>
            <a:r>
              <a:rPr lang="en-US" sz="1600" dirty="0"/>
              <a:t>http://www.nasa.gov/pdf/627972main_LSP-REQ-317_01A.pdf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Off the Shelf components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Focus on design, not technology</a:t>
            </a:r>
          </a:p>
          <a:p>
            <a:pPr lvl="1"/>
            <a:r>
              <a:rPr lang="en-US" dirty="0" smtClean="0"/>
              <a:t>Support for components</a:t>
            </a:r>
          </a:p>
          <a:p>
            <a:r>
              <a:rPr lang="en-US" dirty="0" err="1" smtClean="0"/>
              <a:t>Subteams</a:t>
            </a:r>
            <a:endParaRPr lang="en-US" dirty="0"/>
          </a:p>
          <a:p>
            <a:pPr lvl="1"/>
            <a:r>
              <a:rPr lang="en-US" dirty="0" smtClean="0"/>
              <a:t>Divide and conquer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One to three slides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 Antenna </a:t>
            </a:r>
          </a:p>
          <a:p>
            <a:r>
              <a:rPr lang="en-US" dirty="0" smtClean="0"/>
              <a:t>GPS receiver </a:t>
            </a:r>
          </a:p>
          <a:p>
            <a:r>
              <a:rPr lang="en-US" dirty="0" smtClean="0"/>
              <a:t>Batteries </a:t>
            </a:r>
          </a:p>
          <a:p>
            <a:r>
              <a:rPr lang="en-US" dirty="0" smtClean="0"/>
              <a:t>Power Management Board </a:t>
            </a:r>
          </a:p>
          <a:p>
            <a:r>
              <a:rPr lang="en-US" dirty="0" smtClean="0"/>
              <a:t>Radio</a:t>
            </a:r>
          </a:p>
          <a:p>
            <a:r>
              <a:rPr lang="en-US" dirty="0" smtClean="0"/>
              <a:t>Antenna (WHIP)</a:t>
            </a:r>
          </a:p>
          <a:p>
            <a:r>
              <a:rPr lang="en-US" dirty="0" smtClean="0"/>
              <a:t>Deployable Solar Panels </a:t>
            </a:r>
          </a:p>
          <a:p>
            <a:r>
              <a:rPr lang="en-US" dirty="0" smtClean="0"/>
              <a:t>Gyroscopes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4512</TotalTime>
  <Words>1744</Words>
  <Application>Microsoft Macintosh PowerPoint</Application>
  <PresentationFormat>Custom</PresentationFormat>
  <Paragraphs>461</Paragraphs>
  <Slides>65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Theme1</vt:lpstr>
      <vt:lpstr>CubeSat</vt:lpstr>
      <vt:lpstr>Agenda</vt:lpstr>
      <vt:lpstr>Introduction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 – Requirements for GRID/GPS</vt:lpstr>
      <vt:lpstr>Design</vt:lpstr>
      <vt:lpstr>Design - Protocalls</vt:lpstr>
      <vt:lpstr>Design - ADCNS</vt:lpstr>
      <vt:lpstr>DESIGN - ADNCS  Overview</vt:lpstr>
      <vt:lpstr>Design - ADNCS</vt:lpstr>
      <vt:lpstr>DESIGN ADNCS</vt:lpstr>
      <vt:lpstr>DESIGN ADNCS</vt:lpstr>
      <vt:lpstr>Verification of Satellites  </vt:lpstr>
      <vt:lpstr>DESIGN ADNCS</vt:lpstr>
      <vt:lpstr>Design - Communications</vt:lpstr>
      <vt:lpstr>Design - Communications Overview</vt:lpstr>
      <vt:lpstr>Design - Communications Hardware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Power</vt:lpstr>
      <vt:lpstr>Design – Power</vt:lpstr>
      <vt:lpstr>Design - Power</vt:lpstr>
      <vt:lpstr>PowerPoint Presentation</vt:lpstr>
      <vt:lpstr>Design – Power Budget</vt:lpstr>
      <vt:lpstr>Design - Power</vt:lpstr>
      <vt:lpstr>Design - Power</vt:lpstr>
      <vt:lpstr>Design – Power</vt:lpstr>
      <vt:lpstr>FMEA</vt:lpstr>
      <vt:lpstr>Conclusion</vt:lpstr>
      <vt:lpstr>Next steps.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Ben Setterholm</cp:lastModifiedBy>
  <cp:revision>58</cp:revision>
  <dcterms:created xsi:type="dcterms:W3CDTF">2015-11-20T16:46:02Z</dcterms:created>
  <dcterms:modified xsi:type="dcterms:W3CDTF">2015-12-11T23:33:57Z</dcterms:modified>
</cp:coreProperties>
</file>